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497" r:id="rId3"/>
    <p:sldId id="528" r:id="rId4"/>
    <p:sldId id="257" r:id="rId5"/>
    <p:sldId id="530" r:id="rId6"/>
    <p:sldId id="522" r:id="rId7"/>
    <p:sldId id="516" r:id="rId8"/>
    <p:sldId id="531" r:id="rId9"/>
    <p:sldId id="463" r:id="rId10"/>
    <p:sldId id="264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02" autoAdjust="0"/>
    <p:restoredTop sz="94660"/>
  </p:normalViewPr>
  <p:slideViewPr>
    <p:cSldViewPr snapToGrid="0">
      <p:cViewPr varScale="1">
        <p:scale>
          <a:sx n="65" d="100"/>
          <a:sy n="65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mpus.eur.nl\shared\groups\RISBO-afgeschermd-COVID19\7%20AmRoDe%20meting%205\8%20-%20SocialMedia\analyses\figuren%20sociale%20media.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Meting4_Tab_b2_Tijdreeksen!$X$5</c:f>
              <c:strCache>
                <c:ptCount val="1"/>
                <c:pt idx="0">
                  <c:v>Landelijke overheid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2931741013932813E-2"/>
                  <c:y val="-5.02665186044477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69-4FF0-82ED-FC7EC406A21F}"/>
                </c:ext>
              </c:extLst>
            </c:dLbl>
            <c:dLbl>
              <c:idx val="7"/>
              <c:layout>
                <c:manualLayout>
                  <c:x val="6.9340153608300524E-3"/>
                  <c:y val="-2.82409703270110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D6-4B2D-8C9D-E5336971E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Meting4_Tab_b2_Tijdreeksen!$Y$2:$AF$4</c:f>
              <c:strCache>
                <c:ptCount val="8"/>
                <c:pt idx="0">
                  <c:v>apr '20</c:v>
                </c:pt>
                <c:pt idx="1">
                  <c:v>juli '20</c:v>
                </c:pt>
                <c:pt idx="2">
                  <c:v>nov '20</c:v>
                </c:pt>
                <c:pt idx="3">
                  <c:v>mrt '21</c:v>
                </c:pt>
                <c:pt idx="4">
                  <c:v>juli '21</c:v>
                </c:pt>
                <c:pt idx="5">
                  <c:v>okt '21</c:v>
                </c:pt>
                <c:pt idx="6">
                  <c:v>dec '21</c:v>
                </c:pt>
                <c:pt idx="7">
                  <c:v>feb '22</c:v>
                </c:pt>
              </c:strCache>
            </c:strRef>
          </c:cat>
          <c:val>
            <c:numRef>
              <c:f>Meting4_Tab_b2_Tijdreeksen!$Y$5:$AF$5</c:f>
              <c:numCache>
                <c:formatCode>0.0</c:formatCode>
                <c:ptCount val="8"/>
                <c:pt idx="0">
                  <c:v>69.099999999999994</c:v>
                </c:pt>
                <c:pt idx="1">
                  <c:v>57.7</c:v>
                </c:pt>
                <c:pt idx="2">
                  <c:v>55.4</c:v>
                </c:pt>
                <c:pt idx="3">
                  <c:v>48.7</c:v>
                </c:pt>
                <c:pt idx="4">
                  <c:v>45</c:v>
                </c:pt>
                <c:pt idx="5">
                  <c:v>34.5</c:v>
                </c:pt>
                <c:pt idx="6">
                  <c:v>35.299999999999997</c:v>
                </c:pt>
                <c:pt idx="7">
                  <c:v>34.5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D6-4B2D-8C9D-E5336971E209}"/>
            </c:ext>
          </c:extLst>
        </c:ser>
        <c:ser>
          <c:idx val="1"/>
          <c:order val="1"/>
          <c:tx>
            <c:strRef>
              <c:f>Meting4_Tab_b2_Tijdreeksen!$X$6</c:f>
              <c:strCache>
                <c:ptCount val="1"/>
                <c:pt idx="0">
                  <c:v>Lokale overheid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2931741013932813E-2"/>
                  <c:y val="-2.7418417793214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69-4FF0-82ED-FC7EC406A21F}"/>
                </c:ext>
              </c:extLst>
            </c:dLbl>
            <c:dLbl>
              <c:idx val="7"/>
              <c:layout>
                <c:manualLayout>
                  <c:x val="7.3176443039455665E-3"/>
                  <c:y val="-5.02665186044477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D6-4B2D-8C9D-E5336971E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Meting4_Tab_b2_Tijdreeksen!$Y$2:$AF$4</c:f>
              <c:strCache>
                <c:ptCount val="8"/>
                <c:pt idx="0">
                  <c:v>apr '20</c:v>
                </c:pt>
                <c:pt idx="1">
                  <c:v>juli '20</c:v>
                </c:pt>
                <c:pt idx="2">
                  <c:v>nov '20</c:v>
                </c:pt>
                <c:pt idx="3">
                  <c:v>mrt '21</c:v>
                </c:pt>
                <c:pt idx="4">
                  <c:v>juli '21</c:v>
                </c:pt>
                <c:pt idx="5">
                  <c:v>okt '21</c:v>
                </c:pt>
                <c:pt idx="6">
                  <c:v>dec '21</c:v>
                </c:pt>
                <c:pt idx="7">
                  <c:v>feb '22</c:v>
                </c:pt>
              </c:strCache>
            </c:strRef>
          </c:cat>
          <c:val>
            <c:numRef>
              <c:f>Meting4_Tab_b2_Tijdreeksen!$Y$6:$AF$6</c:f>
              <c:numCache>
                <c:formatCode>0.0</c:formatCode>
                <c:ptCount val="8"/>
                <c:pt idx="0">
                  <c:v>59.8</c:v>
                </c:pt>
                <c:pt idx="1">
                  <c:v>49.4</c:v>
                </c:pt>
                <c:pt idx="2">
                  <c:v>49.8</c:v>
                </c:pt>
                <c:pt idx="3">
                  <c:v>45.5</c:v>
                </c:pt>
                <c:pt idx="4">
                  <c:v>47.4</c:v>
                </c:pt>
                <c:pt idx="5">
                  <c:v>44.7</c:v>
                </c:pt>
                <c:pt idx="6">
                  <c:v>43.9</c:v>
                </c:pt>
                <c:pt idx="7">
                  <c:v>43.5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D6-4B2D-8C9D-E5336971E209}"/>
            </c:ext>
          </c:extLst>
        </c:ser>
        <c:ser>
          <c:idx val="2"/>
          <c:order val="2"/>
          <c:tx>
            <c:strRef>
              <c:f>Meting4_Tab_b2_Tijdreeksen!$X$7</c:f>
              <c:strCache>
                <c:ptCount val="1"/>
                <c:pt idx="0">
                  <c:v>RIVM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2931741013932799E-2"/>
                  <c:y val="-5.4836835586429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69-4FF0-82ED-FC7EC406A21F}"/>
                </c:ext>
              </c:extLst>
            </c:dLbl>
            <c:dLbl>
              <c:idx val="7"/>
              <c:layout>
                <c:manualLayout>
                  <c:x val="7.7055370713010676E-3"/>
                  <c:y val="8.6523459047138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D6-4B2D-8C9D-E5336971E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Meting4_Tab_b2_Tijdreeksen!$Y$2:$AF$4</c:f>
              <c:strCache>
                <c:ptCount val="8"/>
                <c:pt idx="0">
                  <c:v>apr '20</c:v>
                </c:pt>
                <c:pt idx="1">
                  <c:v>juli '20</c:v>
                </c:pt>
                <c:pt idx="2">
                  <c:v>nov '20</c:v>
                </c:pt>
                <c:pt idx="3">
                  <c:v>mrt '21</c:v>
                </c:pt>
                <c:pt idx="4">
                  <c:v>juli '21</c:v>
                </c:pt>
                <c:pt idx="5">
                  <c:v>okt '21</c:v>
                </c:pt>
                <c:pt idx="6">
                  <c:v>dec '21</c:v>
                </c:pt>
                <c:pt idx="7">
                  <c:v>feb '22</c:v>
                </c:pt>
              </c:strCache>
            </c:strRef>
          </c:cat>
          <c:val>
            <c:numRef>
              <c:f>Meting4_Tab_b2_Tijdreeksen!$Y$7:$AF$7</c:f>
              <c:numCache>
                <c:formatCode>0.0</c:formatCode>
                <c:ptCount val="8"/>
                <c:pt idx="0">
                  <c:v>75.099999999999994</c:v>
                </c:pt>
                <c:pt idx="1">
                  <c:v>66.2</c:v>
                </c:pt>
                <c:pt idx="2">
                  <c:v>60</c:v>
                </c:pt>
                <c:pt idx="3">
                  <c:v>58.6</c:v>
                </c:pt>
                <c:pt idx="4">
                  <c:v>64.2</c:v>
                </c:pt>
                <c:pt idx="5">
                  <c:v>58</c:v>
                </c:pt>
                <c:pt idx="6">
                  <c:v>56.3</c:v>
                </c:pt>
                <c:pt idx="7">
                  <c:v>51.7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DD6-4B2D-8C9D-E5336971E209}"/>
            </c:ext>
          </c:extLst>
        </c:ser>
        <c:ser>
          <c:idx val="3"/>
          <c:order val="3"/>
          <c:tx>
            <c:strRef>
              <c:f>Meting4_Tab_b2_Tijdreeksen!$X$8</c:f>
              <c:strCache>
                <c:ptCount val="1"/>
                <c:pt idx="0">
                  <c:v>GGD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4395269874721925E-2"/>
                  <c:y val="-3.8385784910500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69-4FF0-82ED-FC7EC406A21F}"/>
                </c:ext>
              </c:extLst>
            </c:dLbl>
            <c:dLbl>
              <c:idx val="7"/>
              <c:layout>
                <c:manualLayout>
                  <c:x val="6.3583990884172109E-3"/>
                  <c:y val="1.104962237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D6-4B2D-8C9D-E5336971E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Meting4_Tab_b2_Tijdreeksen!$Y$2:$AF$4</c:f>
              <c:strCache>
                <c:ptCount val="8"/>
                <c:pt idx="0">
                  <c:v>apr '20</c:v>
                </c:pt>
                <c:pt idx="1">
                  <c:v>juli '20</c:v>
                </c:pt>
                <c:pt idx="2">
                  <c:v>nov '20</c:v>
                </c:pt>
                <c:pt idx="3">
                  <c:v>mrt '21</c:v>
                </c:pt>
                <c:pt idx="4">
                  <c:v>juli '21</c:v>
                </c:pt>
                <c:pt idx="5">
                  <c:v>okt '21</c:v>
                </c:pt>
                <c:pt idx="6">
                  <c:v>dec '21</c:v>
                </c:pt>
                <c:pt idx="7">
                  <c:v>feb '22</c:v>
                </c:pt>
              </c:strCache>
            </c:strRef>
          </c:cat>
          <c:val>
            <c:numRef>
              <c:f>Meting4_Tab_b2_Tijdreeksen!$Y$8:$AF$8</c:f>
              <c:numCache>
                <c:formatCode>0.0</c:formatCode>
                <c:ptCount val="8"/>
                <c:pt idx="0">
                  <c:v>78.400000000000006</c:v>
                </c:pt>
                <c:pt idx="1">
                  <c:v>71.5</c:v>
                </c:pt>
                <c:pt idx="2">
                  <c:v>65</c:v>
                </c:pt>
                <c:pt idx="3">
                  <c:v>57.2</c:v>
                </c:pt>
                <c:pt idx="4">
                  <c:v>67.2</c:v>
                </c:pt>
                <c:pt idx="5">
                  <c:v>66.7</c:v>
                </c:pt>
                <c:pt idx="6">
                  <c:v>66</c:v>
                </c:pt>
                <c:pt idx="7">
                  <c:v>58.2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DD6-4B2D-8C9D-E5336971E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862320"/>
        <c:axId val="451039568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Meting4_Tab_b2_Tijdreeksen!$X$9</c15:sqref>
                        </c15:formulaRef>
                      </c:ext>
                    </c:extLst>
                    <c:strCache>
                      <c:ptCount val="1"/>
                      <c:pt idx="0">
                        <c:v>Sociale media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Meting4_Tab_b2_Tijdreeksen!$Y$2:$AF$4</c15:sqref>
                        </c15:formulaRef>
                      </c:ext>
                    </c:extLst>
                    <c:strCache>
                      <c:ptCount val="8"/>
                      <c:pt idx="0">
                        <c:v>apr '20</c:v>
                      </c:pt>
                      <c:pt idx="1">
                        <c:v>juli '20</c:v>
                      </c:pt>
                      <c:pt idx="2">
                        <c:v>nov '20</c:v>
                      </c:pt>
                      <c:pt idx="3">
                        <c:v>mrt '21</c:v>
                      </c:pt>
                      <c:pt idx="4">
                        <c:v>juli '21</c:v>
                      </c:pt>
                      <c:pt idx="5">
                        <c:v>okt '21</c:v>
                      </c:pt>
                      <c:pt idx="6">
                        <c:v>dec '21</c:v>
                      </c:pt>
                      <c:pt idx="7">
                        <c:v>feb '22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Meting4_Tab_b2_Tijdreeksen!$Y$9:$AF$9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7.2</c:v>
                      </c:pt>
                      <c:pt idx="1">
                        <c:v>7.3</c:v>
                      </c:pt>
                      <c:pt idx="2">
                        <c:v>5.6</c:v>
                      </c:pt>
                      <c:pt idx="3">
                        <c:v>4.4000000000000004</c:v>
                      </c:pt>
                      <c:pt idx="4">
                        <c:v>4.5999999999999996</c:v>
                      </c:pt>
                      <c:pt idx="5">
                        <c:v>4.5999999999999996</c:v>
                      </c:pt>
                      <c:pt idx="6">
                        <c:v>3.6</c:v>
                      </c:pt>
                      <c:pt idx="7">
                        <c:v>4.4000000000000004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8DD6-4B2D-8C9D-E5336971E209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Meting4_Tab_b2_Tijdreeksen!$X$10</c15:sqref>
                        </c15:formulaRef>
                      </c:ext>
                    </c:extLst>
                    <c:strCache>
                      <c:ptCount val="1"/>
                      <c:pt idx="0">
                        <c:v>Huisarts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Meting4_Tab_b2_Tijdreeksen!$Y$2:$AF$4</c15:sqref>
                        </c15:formulaRef>
                      </c:ext>
                    </c:extLst>
                    <c:strCache>
                      <c:ptCount val="8"/>
                      <c:pt idx="0">
                        <c:v>apr '20</c:v>
                      </c:pt>
                      <c:pt idx="1">
                        <c:v>juli '20</c:v>
                      </c:pt>
                      <c:pt idx="2">
                        <c:v>nov '20</c:v>
                      </c:pt>
                      <c:pt idx="3">
                        <c:v>mrt '21</c:v>
                      </c:pt>
                      <c:pt idx="4">
                        <c:v>juli '21</c:v>
                      </c:pt>
                      <c:pt idx="5">
                        <c:v>okt '21</c:v>
                      </c:pt>
                      <c:pt idx="6">
                        <c:v>dec '21</c:v>
                      </c:pt>
                      <c:pt idx="7">
                        <c:v>feb '22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Meting4_Tab_b2_Tijdreeksen!$Y$10:$AF$10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90.9</c:v>
                      </c:pt>
                      <c:pt idx="1">
                        <c:v>89.3</c:v>
                      </c:pt>
                      <c:pt idx="2">
                        <c:v>89.8</c:v>
                      </c:pt>
                      <c:pt idx="3">
                        <c:v>88.8</c:v>
                      </c:pt>
                      <c:pt idx="4">
                        <c:v>87.5</c:v>
                      </c:pt>
                      <c:pt idx="5">
                        <c:v>88.4</c:v>
                      </c:pt>
                      <c:pt idx="6">
                        <c:v>88</c:v>
                      </c:pt>
                      <c:pt idx="7">
                        <c:v>86.7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DD6-4B2D-8C9D-E5336971E209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Meting4_Tab_b2_Tijdreeksen!$X$11</c15:sqref>
                        </c15:formulaRef>
                      </c:ext>
                    </c:extLst>
                    <c:strCache>
                      <c:ptCount val="1"/>
                      <c:pt idx="0">
                        <c:v>Buren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Meting4_Tab_b2_Tijdreeksen!$Y$2:$AF$4</c15:sqref>
                        </c15:formulaRef>
                      </c:ext>
                    </c:extLst>
                    <c:strCache>
                      <c:ptCount val="8"/>
                      <c:pt idx="0">
                        <c:v>apr '20</c:v>
                      </c:pt>
                      <c:pt idx="1">
                        <c:v>juli '20</c:v>
                      </c:pt>
                      <c:pt idx="2">
                        <c:v>nov '20</c:v>
                      </c:pt>
                      <c:pt idx="3">
                        <c:v>mrt '21</c:v>
                      </c:pt>
                      <c:pt idx="4">
                        <c:v>juli '21</c:v>
                      </c:pt>
                      <c:pt idx="5">
                        <c:v>okt '21</c:v>
                      </c:pt>
                      <c:pt idx="6">
                        <c:v>dec '21</c:v>
                      </c:pt>
                      <c:pt idx="7">
                        <c:v>feb '22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Meting4_Tab_b2_Tijdreeksen!$Y$11:$AF$11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64.3</c:v>
                      </c:pt>
                      <c:pt idx="1">
                        <c:v>64</c:v>
                      </c:pt>
                      <c:pt idx="2">
                        <c:v>64.2</c:v>
                      </c:pt>
                      <c:pt idx="3">
                        <c:v>60.1</c:v>
                      </c:pt>
                      <c:pt idx="4">
                        <c:v>70.400000000000006</c:v>
                      </c:pt>
                      <c:pt idx="5">
                        <c:v>72.7</c:v>
                      </c:pt>
                      <c:pt idx="6">
                        <c:v>69.400000000000006</c:v>
                      </c:pt>
                      <c:pt idx="7">
                        <c:v>70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DD6-4B2D-8C9D-E5336971E209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Meting4_Tab_b2_Tijdreeksen!$X$12</c15:sqref>
                        </c15:formulaRef>
                      </c:ext>
                    </c:extLst>
                    <c:strCache>
                      <c:ptCount val="1"/>
                      <c:pt idx="0">
                        <c:v>Mensen algemeen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Meting4_Tab_b2_Tijdreeksen!$Y$2:$AF$4</c15:sqref>
                        </c15:formulaRef>
                      </c:ext>
                    </c:extLst>
                    <c:strCache>
                      <c:ptCount val="8"/>
                      <c:pt idx="0">
                        <c:v>apr '20</c:v>
                      </c:pt>
                      <c:pt idx="1">
                        <c:v>juli '20</c:v>
                      </c:pt>
                      <c:pt idx="2">
                        <c:v>nov '20</c:v>
                      </c:pt>
                      <c:pt idx="3">
                        <c:v>mrt '21</c:v>
                      </c:pt>
                      <c:pt idx="4">
                        <c:v>juli '21</c:v>
                      </c:pt>
                      <c:pt idx="5">
                        <c:v>okt '21</c:v>
                      </c:pt>
                      <c:pt idx="6">
                        <c:v>dec '21</c:v>
                      </c:pt>
                      <c:pt idx="7">
                        <c:v>feb '22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Meting4_Tab_b2_Tijdreeksen!$Y$12:$AF$12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50.9</c:v>
                      </c:pt>
                      <c:pt idx="1">
                        <c:v>47.2</c:v>
                      </c:pt>
                      <c:pt idx="2">
                        <c:v>45.3</c:v>
                      </c:pt>
                      <c:pt idx="3">
                        <c:v>44.8</c:v>
                      </c:pt>
                      <c:pt idx="4">
                        <c:v>60.3</c:v>
                      </c:pt>
                      <c:pt idx="5">
                        <c:v>61</c:v>
                      </c:pt>
                      <c:pt idx="6">
                        <c:v>56.8</c:v>
                      </c:pt>
                      <c:pt idx="7">
                        <c:v>62.2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DD6-4B2D-8C9D-E5336971E209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Meting4_Tab_b2_Tijdreeksen!$X$13</c15:sqref>
                        </c15:formulaRef>
                      </c:ext>
                    </c:extLst>
                    <c:strCache>
                      <c:ptCount val="1"/>
                      <c:pt idx="0">
                        <c:v>Wetenschap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Meting4_Tab_b2_Tijdreeksen!$Y$2:$AF$4</c15:sqref>
                        </c15:formulaRef>
                      </c:ext>
                    </c:extLst>
                    <c:strCache>
                      <c:ptCount val="8"/>
                      <c:pt idx="0">
                        <c:v>apr '20</c:v>
                      </c:pt>
                      <c:pt idx="1">
                        <c:v>juli '20</c:v>
                      </c:pt>
                      <c:pt idx="2">
                        <c:v>nov '20</c:v>
                      </c:pt>
                      <c:pt idx="3">
                        <c:v>mrt '21</c:v>
                      </c:pt>
                      <c:pt idx="4">
                        <c:v>juli '21</c:v>
                      </c:pt>
                      <c:pt idx="5">
                        <c:v>okt '21</c:v>
                      </c:pt>
                      <c:pt idx="6">
                        <c:v>dec '21</c:v>
                      </c:pt>
                      <c:pt idx="7">
                        <c:v>feb '22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Meting4_Tab_b2_Tijdreeksen!$Y$13:$AF$13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4" formatCode="0.0">
                        <c:v>83.4</c:v>
                      </c:pt>
                      <c:pt idx="5" formatCode="0.0">
                        <c:v>81.599999999999994</c:v>
                      </c:pt>
                      <c:pt idx="6" formatCode="0.0">
                        <c:v>80.099999999999994</c:v>
                      </c:pt>
                      <c:pt idx="7" formatCode="0.0">
                        <c:v>77.8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8DD6-4B2D-8C9D-E5336971E209}"/>
                  </c:ext>
                </c:extLst>
              </c15:ser>
            </c15:filteredLineSeries>
          </c:ext>
        </c:extLst>
      </c:lineChart>
      <c:catAx>
        <c:axId val="60786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51039568"/>
        <c:crosses val="autoZero"/>
        <c:auto val="1"/>
        <c:lblAlgn val="ctr"/>
        <c:lblOffset val="100"/>
        <c:noMultiLvlLbl val="0"/>
      </c:catAx>
      <c:valAx>
        <c:axId val="45103956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0786232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</c:legendEntry>
      <c:layout>
        <c:manualLayout>
          <c:xMode val="edge"/>
          <c:yMode val="edge"/>
          <c:x val="2.982789886013806E-2"/>
          <c:y val="0.93139627474928377"/>
          <c:w val="0.94814663997167004"/>
          <c:h val="5.06093984227334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'[figuren sociale media.v2.xlsx]Blad4'!$N$20</c:f>
              <c:strCache>
                <c:ptCount val="1"/>
                <c:pt idx="0">
                  <c:v>vertrouwen in instituties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'[figuren sociale media.v2.xlsx]Blad4'!$O$19:$U$19</c:f>
              <c:strCache>
                <c:ptCount val="7"/>
                <c:pt idx="0">
                  <c:v>1e</c:v>
                </c:pt>
                <c:pt idx="1">
                  <c:v>2e</c:v>
                </c:pt>
                <c:pt idx="2">
                  <c:v>3e</c:v>
                </c:pt>
                <c:pt idx="3">
                  <c:v>4e</c:v>
                </c:pt>
                <c:pt idx="4">
                  <c:v>5e</c:v>
                </c:pt>
                <c:pt idx="5">
                  <c:v>6e</c:v>
                </c:pt>
                <c:pt idx="6">
                  <c:v>7e</c:v>
                </c:pt>
              </c:strCache>
            </c:strRef>
          </c:cat>
          <c:val>
            <c:numRef>
              <c:f>'[figuren sociale media.v2.xlsx]Blad4'!$O$20:$U$20</c:f>
              <c:numCache>
                <c:formatCode>###0.00</c:formatCode>
                <c:ptCount val="7"/>
                <c:pt idx="0">
                  <c:v>1.8542861880232102</c:v>
                </c:pt>
                <c:pt idx="1">
                  <c:v>2.4523226558642994</c:v>
                </c:pt>
                <c:pt idx="2">
                  <c:v>2.8513563379302371</c:v>
                </c:pt>
                <c:pt idx="3">
                  <c:v>2.9447370959548147</c:v>
                </c:pt>
                <c:pt idx="4">
                  <c:v>3.1637068318881765</c:v>
                </c:pt>
                <c:pt idx="5">
                  <c:v>3.1985344256593624</c:v>
                </c:pt>
                <c:pt idx="6">
                  <c:v>3.3788713391664684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8-4AA8-B3CE-AD6BCB103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45291120"/>
        <c:axId val="2045284464"/>
      </c:barChart>
      <c:catAx>
        <c:axId val="20452911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045284464"/>
        <c:crosses val="autoZero"/>
        <c:auto val="1"/>
        <c:lblAlgn val="ctr"/>
        <c:lblOffset val="100"/>
        <c:noMultiLvlLbl val="0"/>
      </c:catAx>
      <c:valAx>
        <c:axId val="20452844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out"/>
        <c:minorTickMark val="none"/>
        <c:tickLblPos val="nextTo"/>
        <c:crossAx val="204529112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33:25.75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11432 1233 24575,'-1'-4'0,"0"1"0,-1-1 0,1 1 0,-1 0 0,0 0 0,0 0 0,0 0 0,-1 0 0,1 1 0,-1-1 0,1 0 0,-1 1 0,-6-4 0,-3-5 0,-15-15 0,-179-168 0,142 136 0,-40-35 0,57 50 0,38 33 0,1 2 0,-1-1 0,0 1 0,0 0 0,-1 1 0,0 0 0,-1 1 0,1 0 0,-23-8 0,-107-15 0,-48-14 0,-82-55 0,221 85 0,0 3 0,-1 1 0,-62-1 0,-45-7 0,116 9 0,1-3 0,-1 0 0,-51-24 0,-109-65 0,176 89 0,0 0 0,-1 2 0,-1 1 0,0 1 0,-29-4 0,-22-6 0,49 10 0,-221-51 0,187 47 0,-1 3 0,-68 0 0,53 8 0,27 2 0,1-3 0,-94-14 0,70 3 0,-129-4 0,-79 17 0,124 1 0,109-1 0,-1-2 0,-86-14 0,75 4 0,-111-3 0,-63 15 0,-50-2 0,99-18 0,-63-2 0,-664 23 0,662 17 0,46 0 0,-415-16 0,320-5 0,-1179 2 0,1468 0 0,0 0 0,0 1 0,0 0 0,0 1 0,0 0 0,1 1 0,-1 0 0,1 1 0,0 0 0,0 1 0,0 0 0,0 1 0,1 0 0,0 1 0,0 0 0,-9 9 0,-189 186 0,172-162 0,2 1 0,1 1 0,-39 69 0,51-72 0,-83 157 0,86-156 0,1 1 0,3 1 0,-10 44 0,-29 83 0,37-127 0,2 2 0,1 0 0,-7 54 0,11 30 0,9 175 0,3-128 0,-2-95 0,4 0 0,2 0 0,5-1 0,3-1 0,3 0 0,29 76 0,-26-96 0,-2 1 0,-2 0 0,-3 1 0,-3 1 0,4 78 0,-15 164 0,-2-182 0,1-85 0,-1-1 0,-2 1 0,-1-1 0,-2 0 0,-2 0 0,-18 47 0,-12 21 0,-36 85 0,54-136 0,2 0 0,3 2 0,-17 101 0,21-65 0,0 144 0,-6-15 0,1-38 0,17 246 0,4-392 0,1 1 0,2-1 0,15 42 0,-12-46 0,-2 0 0,-1 1 0,-1 0 0,2 48 0,-11-36 0,-1 0 0,-3-1 0,-17 65 0,10-52 0,-8 74 0,19 99 0,1-13 0,-16-91 0,0 7 0,10-52 0,-3 1 0,-4-2 0,-49 155 0,-8 6 0,60-187 0,3 1 0,-5 89 0,15 149 0,2-138 0,-3-125 0,1 0 0,1 0 0,2-1 0,1 1 0,2-1 0,0 0 0,22 51 0,14 16 0,49 116 0,-80-176 0,-1 0 0,-2 1 0,-1 1 0,3 45 0,-5-11 0,2-1 0,4 0 0,3 0 0,28 80 0,-14-64 0,24 118 0,-42-146 0,-3-1 0,-2 1 0,-3 68 0,-4-102 0,-2 1 0,-1-1 0,0-1 0,-2 1 0,-1-1 0,-1 0 0,0 0 0,-17 28 0,-11 13 0,-63 82 0,6-8 0,38-48 0,4 3 0,-63 159 0,-94 258 0,189-460 0,2 1 0,2 1 0,-15 97 0,-18 69 0,4-68 0,21-63 0,-5-1 0,-44 96 0,41-109 0,4 0 0,-20 84 0,-36 96 0,25-121 0,-41 107 0,83-193 0,2 1 0,2 0 0,-7 64 0,-39 271 0,47-328 0,3 0 0,-1 67 0,9-91 0,1 0 0,2 0 0,1-1 0,1 1 0,15 48 0,37 70 0,-17-51 0,-30-63 0,-1 0 0,-1 1 0,5 61 0,-9-55 0,2 0 0,16 53 0,149 363 0,-149-392 0,26 120 0,2 6 0,-40-162 0,1-1 0,1 0 0,2 0 0,27 40 0,97 113 0,-73-100 0,-50-63 0,2-1 0,0 0 0,22 16 0,21 19 0,-45-37 0,1-2 0,0 0 0,2 0 0,-1-2 0,1 0 0,1-1 0,0-1 0,24 8 0,66 25 0,63 22 0,-134-52 0,-1-2 0,69 8 0,25 1 0,-113-15 0,-1 1 0,1 1 0,-1 1 0,0 0 0,21 13 0,1 4 0,-8-4 0,0-2 0,1-1 0,0-1 0,2-2 0,42 13 0,-34-17 0,-1 2 0,0 1 0,-1 2 0,46 25 0,-57-23 0,1-1 0,1-2 0,0-1 0,0-1 0,2-2 0,-1-1 0,1-2 0,65 6 0,-35-8 0,113 26 0,8 0 0,68-19 0,-24-3 0,-183-4 0,-1 1 0,0 3 0,48 15 0,-44-8 0,1-2 0,0-2 0,1-2 0,0-2 0,51 0 0,86-8 0,-76-3 0,157 18 0,-75 2 0,228-9 0,-391-8 0,44 3 0,82 14 0,51 2 0,705-17 0,-433-5 0,-133 19 0,205 26 0,-416-29 0,535 46 0,3-27 0,-124-33 0,-317 0 0,-213 0 0,0 0 0,0-2 0,-1 0 0,1-1 0,-1 0 0,1-2 0,-1 0 0,24-12 0,5-8 0,71-51 0,-64 40 0,66-48 0,95-59 0,196-116 0,-248 127 0,-111 88 0,-32 25 0,0-2 0,-1 0 0,-2-1 0,0-1 0,-2 0 0,21-42 0,36-56 0,-61 108 0,0 1 0,22-19 0,-23 23 0,0 0 0,-1 0 0,-1-1 0,1 0 0,-2-1 0,8-11 0,10-28 0,-4 7 0,46-71 0,-21 55 0,2 1 0,82-75 0,128-88 0,-37 53 0,-99 78 0,170-160 0,-87 29 0,-17 18 0,131-129 0,-258 268 0,86-81 0,-75 85 0,4 4 0,143-83 0,-190 123 0,0-3 0,-2 0 0,0-1 0,39-40 0,84-109 0,2 0 0,-118 132 0,-3-1 0,-1-1 0,36-62 0,23-32 0,120-142 0,-28 46 0,-83 109 0,6-2 0,15-19 0,-95 109 0,-2-1 0,31-59 0,244-494 0,-169 313 0,-1 2 0,-22 83 0,95-184 0,-164 294 0,-3-2 0,43-158 0,-14-164 0,-19 93 0,-18 171 0,-7 0 0,2-226 0,-22 282 0,-4-1 0,-29-141 0,-15-8-73,-62-266-362,-26 7 147,-60-51 288,-48-153 0,103 316 416,6 18-36,-150-431-380,252 715 0,-247-522 0,232 505 0,-99-139 0,-82-69 0,230 301 0,-110-147 0,57 73 0,-3 2 0,-76-73 0,-244-168 0,51 47 0,279 225 0,-204-192 0,160 148 0,-3 5 0,-4 3 0,-171-104 0,240 166 0,0 1 0,-1 2 0,0 0 0,-41-10 0,14 9 0,-87-9 0,109 18 0,0-1 0,0-2 0,0-1 0,1-2 0,0-1 0,1-2 0,-55-31 0,47 20 0,-129-67 0,146 81 0,-1 1 0,0 2 0,-1 0 0,0 2 0,-35-5 0,-5 7 0,-94 7 0,-16-1 0,149-4 0,0 0 0,0-2 0,1-1 0,-36-11 0,52 12 0,5 2 0,1 0 0,-1 0 0,0 1 0,0-1 0,0 1 0,-6 0 0,11 1 0,-1 0 0,0 0 0,0 0 0,1 0 0,-1 0 0,0 0 0,1 1 0,-1-1 0,0 0 0,1 0 0,-1 1 0,0-1 0,1 0 0,-1 1 0,0-1 0,1 0 0,-1 1 0,1-1 0,-1 1 0,0 0 0,0 0 0,1 1 0,-1-1 0,1 0 0,0 0 0,-1 1 0,1-1 0,0 0 0,0 1 0,0-1 0,-1 0 0,2 1 0,-1-1 0,0 0 0,0 1 0,1 1 0,16 60-1365,10 16-5461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34:03.90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>
            <a:extLst>
              <a:ext uri="{FF2B5EF4-FFF2-40B4-BE49-F238E27FC236}">
                <a16:creationId xmlns:a16="http://schemas.microsoft.com/office/drawing/2014/main" id="{D0E815C6-D644-4B0E-A202-A301E5FA46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Tijdelijke aanduiding voor notities 2">
            <a:extLst>
              <a:ext uri="{FF2B5EF4-FFF2-40B4-BE49-F238E27FC236}">
                <a16:creationId xmlns:a16="http://schemas.microsoft.com/office/drawing/2014/main" id="{296B35D2-9002-418F-BCDF-A49F01366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ECFD260-E0E1-49D3-BFC8-4FF112B550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137C38-B1F9-43F3-A393-5B85A05CB33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52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D585-9A97-4F26-8DC0-F039184BB76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397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77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ks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3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9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ks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8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9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73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4" name="Tijdelijke aanduiding voor tekst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83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095179" y="6414761"/>
            <a:ext cx="258622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mpactcorona.nl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22"/>
          <p:cNvSpPr/>
          <p:nvPr/>
        </p:nvSpPr>
        <p:spPr>
          <a:xfrm>
            <a:off x="-149009" y="3361244"/>
            <a:ext cx="12222786" cy="3496756"/>
          </a:xfrm>
          <a:prstGeom prst="rect">
            <a:avLst/>
          </a:prstGeom>
          <a:solidFill>
            <a:srgbClr val="9EB08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95" name="download_scaled_2000x2000_725717-2.jpg" descr="download_scaled_2000x2000_725717-2.jpg"/>
          <p:cNvPicPr>
            <a:picLocks noChangeAspect="1"/>
          </p:cNvPicPr>
          <p:nvPr/>
        </p:nvPicPr>
        <p:blipFill>
          <a:blip r:embed="rId2"/>
          <a:srcRect l="598" t="22636" r="296" b="35509"/>
          <a:stretch>
            <a:fillRect/>
          </a:stretch>
        </p:blipFill>
        <p:spPr>
          <a:xfrm>
            <a:off x="0" y="0"/>
            <a:ext cx="12182144" cy="3429001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traight Connector 8"/>
          <p:cNvSpPr/>
          <p:nvPr/>
        </p:nvSpPr>
        <p:spPr>
          <a:xfrm flipH="1" flipV="1">
            <a:off x="720762" y="4961536"/>
            <a:ext cx="10037726" cy="1"/>
          </a:xfrm>
          <a:prstGeom prst="line">
            <a:avLst/>
          </a:prstGeom>
          <a:ln w="5080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8" name="TextBox 25"/>
          <p:cNvSpPr txBox="1"/>
          <p:nvPr/>
        </p:nvSpPr>
        <p:spPr>
          <a:xfrm>
            <a:off x="720762" y="3686222"/>
            <a:ext cx="11296325" cy="973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457200">
              <a:lnSpc>
                <a:spcPts val="2500"/>
              </a:lnSpc>
              <a:spcBef>
                <a:spcPts val="1800"/>
              </a:spcBef>
              <a:defRPr sz="3800"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nl-NL" altLang="en-US" sz="28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" panose="020F0502020204030204" pitchFamily="34" charset="0"/>
              </a:rPr>
              <a:t>SCENARIO’S EN VOORUITZICHTEN VOOR HET SOCIALE DOMEIN:</a:t>
            </a:r>
          </a:p>
          <a:p>
            <a:pPr defTabSz="457200">
              <a:lnSpc>
                <a:spcPts val="2500"/>
              </a:lnSpc>
              <a:spcBef>
                <a:spcPts val="1800"/>
              </a:spcBef>
              <a:defRPr sz="3800"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nl-NL" altLang="en-US" sz="28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" panose="020F0502020204030204" pitchFamily="34" charset="0"/>
              </a:rPr>
              <a:t>REFLECTIES NAAR AANLEIDING VAN DE CORONAPANDEMIE</a:t>
            </a:r>
            <a:endParaRPr lang="nl-NL" sz="28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99" name="Tijdelijke aanduiding voor datum 4"/>
          <p:cNvSpPr txBox="1"/>
          <p:nvPr/>
        </p:nvSpPr>
        <p:spPr>
          <a:xfrm>
            <a:off x="720762" y="5250046"/>
            <a:ext cx="9866276" cy="1138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150000"/>
              </a:lnSpc>
              <a:defRPr sz="16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2800" dirty="0">
                <a:latin typeface="Roboto Medium" panose="02000000000000000000" pitchFamily="2" charset="0"/>
                <a:ea typeface="Roboto Medium" panose="02000000000000000000" pitchFamily="2" charset="0"/>
              </a:rPr>
              <a:t>GODFRIED ENGBERSEN</a:t>
            </a:r>
          </a:p>
          <a:p>
            <a:pPr>
              <a:lnSpc>
                <a:spcPct val="100000"/>
              </a:lnSpc>
            </a:pPr>
            <a:endParaRPr lang="nl-NL" dirty="0">
              <a:effectLst/>
              <a:latin typeface="Roboto Medium" panose="02000000000000000000" pitchFamily="2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nl-NL" sz="2400" dirty="0"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Afscheidsseminar Hans </a:t>
            </a:r>
            <a:r>
              <a:rPr lang="nl-NL" sz="2400" dirty="0" err="1"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Boutellier</a:t>
            </a:r>
            <a:r>
              <a:rPr lang="nl-NL" sz="2400" dirty="0"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, Utrecht 25 april  2022</a:t>
            </a:r>
            <a:endParaRPr sz="24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2"/>
          <p:cNvSpPr/>
          <p:nvPr/>
        </p:nvSpPr>
        <p:spPr>
          <a:xfrm>
            <a:off x="817562" y="85251"/>
            <a:ext cx="11515250" cy="6858001"/>
          </a:xfrm>
          <a:prstGeom prst="rect">
            <a:avLst/>
          </a:prstGeom>
          <a:solidFill>
            <a:srgbClr val="9EB08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7" name="Straight Connector 8"/>
          <p:cNvSpPr/>
          <p:nvPr/>
        </p:nvSpPr>
        <p:spPr>
          <a:xfrm flipH="1" flipV="1">
            <a:off x="2302124" y="3963635"/>
            <a:ext cx="8374676" cy="1"/>
          </a:xfrm>
          <a:prstGeom prst="line">
            <a:avLst/>
          </a:prstGeom>
          <a:ln w="5080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9" name="DANK…"/>
          <p:cNvSpPr txBox="1"/>
          <p:nvPr/>
        </p:nvSpPr>
        <p:spPr>
          <a:xfrm>
            <a:off x="2263804" y="3004299"/>
            <a:ext cx="5092096" cy="964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lnSpc>
                <a:spcPts val="2200"/>
              </a:lnSpc>
              <a:spcBef>
                <a:spcPts val="2000"/>
              </a:spcBef>
              <a:defRPr sz="3800"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dirty="0"/>
              <a:t>DANK</a:t>
            </a:r>
          </a:p>
          <a:p>
            <a:pPr defTabSz="457200">
              <a:lnSpc>
                <a:spcPts val="2200"/>
              </a:lnSpc>
              <a:spcBef>
                <a:spcPts val="2000"/>
              </a:spcBef>
              <a:defRPr sz="38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dirty="0"/>
              <a:t>VOOR UW </a:t>
            </a:r>
            <a:r>
              <a:rPr lang="nl-NL" dirty="0"/>
              <a:t>AANDACHT</a:t>
            </a:r>
            <a:endParaRPr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t 1">
                <a:extLst>
                  <a:ext uri="{FF2B5EF4-FFF2-40B4-BE49-F238E27FC236}">
                    <a16:creationId xmlns:a16="http://schemas.microsoft.com/office/drawing/2014/main" id="{19979083-B35D-4592-8C8E-FD0AC74EEE15}"/>
                  </a:ext>
                </a:extLst>
              </p14:cNvPr>
              <p14:cNvContentPartPr/>
              <p14:nvPr/>
            </p14:nvContentPartPr>
            <p14:xfrm>
              <a:off x="4657680" y="3514252"/>
              <a:ext cx="360" cy="360"/>
            </p14:xfrm>
          </p:contentPart>
        </mc:Choice>
        <mc:Fallback xmlns="">
          <p:pic>
            <p:nvPicPr>
              <p:cNvPr id="2" name="Inkt 1">
                <a:extLst>
                  <a:ext uri="{FF2B5EF4-FFF2-40B4-BE49-F238E27FC236}">
                    <a16:creationId xmlns:a16="http://schemas.microsoft.com/office/drawing/2014/main" id="{19979083-B35D-4592-8C8E-FD0AC74EEE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8680" y="350561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36EB1F55-2DF7-4449-A583-9B6960D4B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804" y="5185078"/>
            <a:ext cx="4083365" cy="79510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>
            <a:extLst>
              <a:ext uri="{FF2B5EF4-FFF2-40B4-BE49-F238E27FC236}">
                <a16:creationId xmlns:a16="http://schemas.microsoft.com/office/drawing/2014/main" id="{CCE3CF61-F31E-4D71-93D2-22C1B2657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3613" y="485775"/>
            <a:ext cx="7967662" cy="738188"/>
          </a:xfrm>
        </p:spPr>
        <p:txBody>
          <a:bodyPr>
            <a:normAutofit/>
          </a:bodyPr>
          <a:lstStyle/>
          <a:p>
            <a:pPr algn="ctr"/>
            <a:r>
              <a:rPr lang="nl-NL" altLang="nl-NL" sz="28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" panose="020F0502020204030204" pitchFamily="34" charset="0"/>
              </a:rPr>
              <a:t>MAATSCHAPPELIJKE IMPACT COVID-19 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29984A43-5A4D-43E1-9E18-928D83A435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8190" y="3728096"/>
            <a:ext cx="2408237" cy="1879600"/>
          </a:xfrm>
        </p:spPr>
      </p:pic>
      <p:pic>
        <p:nvPicPr>
          <p:cNvPr id="36868" name="Picture 4">
            <a:extLst>
              <a:ext uri="{FF2B5EF4-FFF2-40B4-BE49-F238E27FC236}">
                <a16:creationId xmlns:a16="http://schemas.microsoft.com/office/drawing/2014/main" id="{1D8083B6-7285-4FBD-85D8-0F5DD941A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190" y="1498600"/>
            <a:ext cx="233838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>
            <a:extLst>
              <a:ext uri="{FF2B5EF4-FFF2-40B4-BE49-F238E27FC236}">
                <a16:creationId xmlns:a16="http://schemas.microsoft.com/office/drawing/2014/main" id="{8EC93EFC-717E-4805-8CAB-1890E38FC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76" y="1660254"/>
            <a:ext cx="2461008" cy="188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8">
            <a:extLst>
              <a:ext uri="{FF2B5EF4-FFF2-40B4-BE49-F238E27FC236}">
                <a16:creationId xmlns:a16="http://schemas.microsoft.com/office/drawing/2014/main" id="{343C9939-7DD8-4595-B9E9-DCAD408F3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420" y="3728096"/>
            <a:ext cx="2194561" cy="188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2">
            <a:extLst>
              <a:ext uri="{FF2B5EF4-FFF2-40B4-BE49-F238E27FC236}">
                <a16:creationId xmlns:a16="http://schemas.microsoft.com/office/drawing/2014/main" id="{E981202F-34B8-4BAF-BA1F-B111F009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76" y="3896417"/>
            <a:ext cx="246100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kstvak 9">
            <a:extLst>
              <a:ext uri="{FF2B5EF4-FFF2-40B4-BE49-F238E27FC236}">
                <a16:creationId xmlns:a16="http://schemas.microsoft.com/office/drawing/2014/main" id="{60043771-CF6D-4E8B-ADB0-FBB0ACC070D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2163764" y="5875338"/>
            <a:ext cx="40592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nl-NL" altLang="nl-NL" sz="24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https://www.impactcorona.nl/</a:t>
            </a:r>
            <a:endParaRPr lang="nl-NL" altLang="nl-NL" sz="2400" dirty="0"/>
          </a:p>
          <a:p>
            <a:endParaRPr lang="nl-NL" altLang="nl-NL" sz="2400" dirty="0"/>
          </a:p>
        </p:txBody>
      </p:sp>
      <p:pic>
        <p:nvPicPr>
          <p:cNvPr id="10" name="Berichten uit.png" descr="Berichten uit.png">
            <a:extLst>
              <a:ext uri="{FF2B5EF4-FFF2-40B4-BE49-F238E27FC236}">
                <a16:creationId xmlns:a16="http://schemas.microsoft.com/office/drawing/2014/main" id="{FC56AAEE-1811-4D3C-87CB-3560FA47AC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9420" y="1498600"/>
            <a:ext cx="2194561" cy="1889396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  <p:sp>
        <p:nvSpPr>
          <p:cNvPr id="12" name="Tekstvak 2">
            <a:extLst>
              <a:ext uri="{FF2B5EF4-FFF2-40B4-BE49-F238E27FC236}">
                <a16:creationId xmlns:a16="http://schemas.microsoft.com/office/drawing/2014/main" id="{4E08E1D8-1D34-44D4-BA32-CDECBDC2F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4762" y="2441362"/>
            <a:ext cx="1893346" cy="2862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Calibri Light" panose="020F0302020204030204" pitchFamily="34" charset="0"/>
              <a:buAutoNum type="arabicPeriod"/>
            </a:pPr>
            <a:r>
              <a:rPr lang="nl-NL" altLang="nl-NL" sz="2000" dirty="0"/>
              <a:t>Werk en inkomen</a:t>
            </a:r>
          </a:p>
          <a:p>
            <a:pPr>
              <a:buFont typeface="Calibri Light" panose="020F0302020204030204" pitchFamily="34" charset="0"/>
              <a:buAutoNum type="arabicPeriod"/>
            </a:pPr>
            <a:r>
              <a:rPr lang="nl-NL" altLang="nl-NL" sz="2000" dirty="0"/>
              <a:t>Zorggebruik</a:t>
            </a:r>
          </a:p>
          <a:p>
            <a:pPr>
              <a:buFont typeface="Calibri Light" panose="020F0302020204030204" pitchFamily="34" charset="0"/>
              <a:buAutoNum type="arabicPeriod"/>
            </a:pPr>
            <a:r>
              <a:rPr lang="nl-NL" altLang="nl-NL" sz="2000" dirty="0"/>
              <a:t>Mentaal welbevinden</a:t>
            </a:r>
          </a:p>
          <a:p>
            <a:pPr>
              <a:buFont typeface="Calibri Light" panose="020F0302020204030204" pitchFamily="34" charset="0"/>
              <a:buAutoNum type="arabicPeriod"/>
            </a:pPr>
            <a:r>
              <a:rPr lang="nl-NL" altLang="nl-NL" sz="2000" dirty="0"/>
              <a:t>Onderlinge solidariteit &amp; buurtrelaties</a:t>
            </a:r>
          </a:p>
          <a:p>
            <a:pPr>
              <a:buFont typeface="Calibri Light" panose="020F0302020204030204" pitchFamily="34" charset="0"/>
              <a:buAutoNum type="arabicPeriod"/>
            </a:pPr>
            <a:r>
              <a:rPr lang="nl-NL" altLang="nl-NL" sz="2000" dirty="0"/>
              <a:t>Vertrouwen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A0522-A3EC-4144-9565-0EE263523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928026"/>
          </a:xfrm>
        </p:spPr>
        <p:txBody>
          <a:bodyPr>
            <a:normAutofit/>
          </a:bodyPr>
          <a:lstStyle/>
          <a:p>
            <a:pPr algn="ctr"/>
            <a:r>
              <a:rPr lang="nl-NL" sz="2800" dirty="0">
                <a:latin typeface="Roboto Medium" panose="02000000000000000000" pitchFamily="2" charset="0"/>
                <a:ea typeface="Roboto Medium" panose="02000000000000000000" pitchFamily="2" charset="0"/>
                <a:cs typeface="Calibri" panose="020F0502020204030204" pitchFamily="34" charset="0"/>
              </a:rPr>
              <a:t>I</a:t>
            </a:r>
            <a:r>
              <a:rPr lang="nl-NL" sz="28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" panose="020F0502020204030204" pitchFamily="34" charset="0"/>
              </a:rPr>
              <a:t>NSPIRATIEBRONNEN</a:t>
            </a:r>
          </a:p>
        </p:txBody>
      </p:sp>
      <p:pic>
        <p:nvPicPr>
          <p:cNvPr id="41986" name="Picture 2" descr="Voorbeeld van afbeelding">
            <a:extLst>
              <a:ext uri="{FF2B5EF4-FFF2-40B4-BE49-F238E27FC236}">
                <a16:creationId xmlns:a16="http://schemas.microsoft.com/office/drawing/2014/main" id="{706B8D13-E168-4F63-BDE5-6C2A7394F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7" y="2247626"/>
            <a:ext cx="2520441" cy="322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itanic Ondergang Ramp en IJsberg">
            <a:extLst>
              <a:ext uri="{FF2B5EF4-FFF2-40B4-BE49-F238E27FC236}">
                <a16:creationId xmlns:a16="http://schemas.microsoft.com/office/drawing/2014/main" id="{9116958F-DDE8-462C-9FC1-00BA5DD87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992" y="2247625"/>
            <a:ext cx="2818498" cy="322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at Wave: A Social Autopsy of Disaster in Chicago, Second Edition with a  New Preface - Luisterboek - Eric Klinenberg - Storytel">
            <a:extLst>
              <a:ext uri="{FF2B5EF4-FFF2-40B4-BE49-F238E27FC236}">
                <a16:creationId xmlns:a16="http://schemas.microsoft.com/office/drawing/2014/main" id="{47D87405-E31E-41C0-B814-AD12F7B7C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355" y="2234178"/>
            <a:ext cx="2520441" cy="322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l Gattopardo - Giuseppe Tomasi di Lampedusa (1958) - BoekMeter.nl">
            <a:extLst>
              <a:ext uri="{FF2B5EF4-FFF2-40B4-BE49-F238E27FC236}">
                <a16:creationId xmlns:a16="http://schemas.microsoft.com/office/drawing/2014/main" id="{2CAA7293-5459-4ADE-A262-959D0F4DE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165" y="2247624"/>
            <a:ext cx="2297310" cy="322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21615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hthoek 6"/>
          <p:cNvSpPr/>
          <p:nvPr/>
        </p:nvSpPr>
        <p:spPr>
          <a:xfrm>
            <a:off x="0" y="1350816"/>
            <a:ext cx="12192000" cy="5507185"/>
          </a:xfrm>
          <a:prstGeom prst="rect">
            <a:avLst/>
          </a:prstGeom>
          <a:solidFill>
            <a:srgbClr val="F1F2E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2" name="TextBox 25"/>
          <p:cNvSpPr txBox="1"/>
          <p:nvPr/>
        </p:nvSpPr>
        <p:spPr>
          <a:xfrm>
            <a:off x="770400" y="760047"/>
            <a:ext cx="11421600" cy="39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457200">
              <a:lnSpc>
                <a:spcPts val="2200"/>
              </a:lnSpc>
              <a:spcBef>
                <a:spcPts val="2200"/>
              </a:spcBef>
              <a:defRPr sz="2600"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lang="nl-NL" sz="2800" dirty="0"/>
              <a:t>HET MAATSCHAPPIJ-WETENSCHAPPELIJK PERSPECTIEF</a:t>
            </a:r>
            <a:endParaRPr sz="2800" dirty="0"/>
          </a:p>
        </p:txBody>
      </p:sp>
      <p:sp>
        <p:nvSpPr>
          <p:cNvPr id="103" name="Tex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dirty="0"/>
              <a:t>Sociale ongelijkheid: wie krijgt wat?</a:t>
            </a:r>
          </a:p>
          <a:p>
            <a:r>
              <a:rPr lang="nl-NL" dirty="0"/>
              <a:t>Sociale cohesie: wat verbindt en scheidt mensen?</a:t>
            </a:r>
          </a:p>
          <a:p>
            <a:r>
              <a:rPr lang="nl-NL" dirty="0"/>
              <a:t>Sociale verandering: welke institutionele vernieuwingen vinden plaats?</a:t>
            </a:r>
          </a:p>
          <a:p>
            <a:r>
              <a:rPr lang="nl-NL" dirty="0"/>
              <a:t>Rationaliteit: hoe rationeel handelen mensen en instituties?</a:t>
            </a:r>
            <a:br>
              <a:rPr lang="nl-NL" dirty="0"/>
            </a:br>
            <a:endParaRPr lang="nl-NL" dirty="0"/>
          </a:p>
          <a:p>
            <a:pPr>
              <a:lnSpc>
                <a:spcPct val="88000"/>
              </a:lnSpc>
              <a:defRPr sz="2100">
                <a:latin typeface="Roboto"/>
                <a:ea typeface="Roboto"/>
                <a:cs typeface="Roboto"/>
                <a:sym typeface="Roboto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5">
            <a:extLst>
              <a:ext uri="{FF2B5EF4-FFF2-40B4-BE49-F238E27FC236}">
                <a16:creationId xmlns:a16="http://schemas.microsoft.com/office/drawing/2014/main" id="{B2290EE8-B133-460A-A379-EC29F8824A03}"/>
              </a:ext>
            </a:extLst>
          </p:cNvPr>
          <p:cNvGraphicFramePr/>
          <p:nvPr/>
        </p:nvGraphicFramePr>
        <p:xfrm>
          <a:off x="2831592" y="2132839"/>
          <a:ext cx="6508242" cy="3473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5B2171C5-6DCC-4D2B-B8F2-AC7E5299CA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3432" y="752733"/>
            <a:ext cx="7806813" cy="480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Roboto Medium" panose="02000000000000000000" pitchFamily="2" charset="0"/>
                <a:ea typeface="Roboto Medium" panose="02000000000000000000" pitchFamily="2" charset="0"/>
                <a:cs typeface="Calibri" panose="020F0502020204030204" pitchFamily="34" charset="0"/>
              </a:rPr>
              <a:t>AFNEMEND INSTITUTIONEEL VERTROUWEN</a:t>
            </a:r>
          </a:p>
        </p:txBody>
      </p:sp>
    </p:spTree>
    <p:extLst>
      <p:ext uri="{BB962C8B-B14F-4D97-AF65-F5344CB8AC3E}">
        <p14:creationId xmlns:p14="http://schemas.microsoft.com/office/powerpoint/2010/main" val="22258149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322ECA-F9FD-41D2-8352-BFDDB5C189AF}"/>
              </a:ext>
            </a:extLst>
          </p:cNvPr>
          <p:cNvSpPr txBox="1"/>
          <p:nvPr/>
        </p:nvSpPr>
        <p:spPr>
          <a:xfrm>
            <a:off x="2222090" y="620027"/>
            <a:ext cx="727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Roboto Medium" panose="02000000000000000000" pitchFamily="2" charset="0"/>
                <a:ea typeface="Roboto Medium" panose="02000000000000000000" pitchFamily="2" charset="0"/>
              </a:rPr>
              <a:t>SOCIALE MEDIA ALS INFORMATIEBRON &amp; INSTITUTIONEEL VERTROUWEN</a:t>
            </a:r>
          </a:p>
        </p:txBody>
      </p:sp>
      <p:sp>
        <p:nvSpPr>
          <p:cNvPr id="23" name="Tekstvak 11">
            <a:extLst>
              <a:ext uri="{FF2B5EF4-FFF2-40B4-BE49-F238E27FC236}">
                <a16:creationId xmlns:a16="http://schemas.microsoft.com/office/drawing/2014/main" id="{6B9ADBF9-CAA9-4BFD-A058-1287E58BDBD9}"/>
              </a:ext>
            </a:extLst>
          </p:cNvPr>
          <p:cNvSpPr txBox="1"/>
          <p:nvPr/>
        </p:nvSpPr>
        <p:spPr>
          <a:xfrm>
            <a:off x="4337834" y="2236745"/>
            <a:ext cx="243054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/>
              <a:t>Nederland</a:t>
            </a:r>
            <a:endParaRPr lang="nl-NL" sz="1350" b="1" dirty="0"/>
          </a:p>
        </p:txBody>
      </p:sp>
      <p:sp>
        <p:nvSpPr>
          <p:cNvPr id="24" name="Tekstvak 6">
            <a:extLst>
              <a:ext uri="{FF2B5EF4-FFF2-40B4-BE49-F238E27FC236}">
                <a16:creationId xmlns:a16="http://schemas.microsoft.com/office/drawing/2014/main" id="{5ED1D01C-9B75-49F2-883B-57CE0C00D215}"/>
              </a:ext>
            </a:extLst>
          </p:cNvPr>
          <p:cNvSpPr txBox="1"/>
          <p:nvPr/>
        </p:nvSpPr>
        <p:spPr>
          <a:xfrm>
            <a:off x="1251245" y="2669827"/>
            <a:ext cx="34950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NL" sz="1400" b="1" dirty="0">
                <a:solidFill>
                  <a:schemeClr val="tx1"/>
                </a:solidFill>
              </a:rPr>
              <a:t>Sociale media de belangrijkste bron</a:t>
            </a:r>
          </a:p>
        </p:txBody>
      </p:sp>
      <p:sp>
        <p:nvSpPr>
          <p:cNvPr id="25" name="Tekstvak 6">
            <a:extLst>
              <a:ext uri="{FF2B5EF4-FFF2-40B4-BE49-F238E27FC236}">
                <a16:creationId xmlns:a16="http://schemas.microsoft.com/office/drawing/2014/main" id="{E266D027-F45A-4D24-BCAD-90DCE5D1C276}"/>
              </a:ext>
            </a:extLst>
          </p:cNvPr>
          <p:cNvSpPr txBox="1"/>
          <p:nvPr/>
        </p:nvSpPr>
        <p:spPr>
          <a:xfrm>
            <a:off x="668594" y="4199415"/>
            <a:ext cx="4052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NL" sz="1400" b="1" dirty="0">
                <a:solidFill>
                  <a:schemeClr val="tx1"/>
                </a:solidFill>
              </a:rPr>
              <a:t>Sociale media de minst belangrijkste bron</a:t>
            </a:r>
          </a:p>
        </p:txBody>
      </p:sp>
      <p:sp>
        <p:nvSpPr>
          <p:cNvPr id="26" name="Pijl: rechts 2">
            <a:extLst>
              <a:ext uri="{FF2B5EF4-FFF2-40B4-BE49-F238E27FC236}">
                <a16:creationId xmlns:a16="http://schemas.microsoft.com/office/drawing/2014/main" id="{AD291493-1DD0-49E5-9AFD-0ECCE1275A7C}"/>
              </a:ext>
            </a:extLst>
          </p:cNvPr>
          <p:cNvSpPr/>
          <p:nvPr/>
        </p:nvSpPr>
        <p:spPr>
          <a:xfrm rot="5400000">
            <a:off x="3843080" y="3312486"/>
            <a:ext cx="1161659" cy="479702"/>
          </a:xfrm>
          <a:prstGeom prst="rightArrow">
            <a:avLst>
              <a:gd name="adj1" fmla="val 50000"/>
              <a:gd name="adj2" fmla="val 4933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7" name="Tekstvak 6">
            <a:extLst>
              <a:ext uri="{FF2B5EF4-FFF2-40B4-BE49-F238E27FC236}">
                <a16:creationId xmlns:a16="http://schemas.microsoft.com/office/drawing/2014/main" id="{6CC7BD3F-61AA-4FC7-A718-A7067B7C2B1D}"/>
              </a:ext>
            </a:extLst>
          </p:cNvPr>
          <p:cNvSpPr txBox="1"/>
          <p:nvPr/>
        </p:nvSpPr>
        <p:spPr>
          <a:xfrm>
            <a:off x="8362545" y="5370021"/>
            <a:ext cx="220200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NL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Meting september 2021</a:t>
            </a:r>
          </a:p>
        </p:txBody>
      </p:sp>
      <p:graphicFrame>
        <p:nvGraphicFramePr>
          <p:cNvPr id="18" name="Grafiek 9">
            <a:extLst>
              <a:ext uri="{FF2B5EF4-FFF2-40B4-BE49-F238E27FC236}">
                <a16:creationId xmlns:a16="http://schemas.microsoft.com/office/drawing/2014/main" id="{CDF8CF91-BE05-4324-B8F5-E10300CE0B83}"/>
              </a:ext>
            </a:extLst>
          </p:cNvPr>
          <p:cNvGraphicFramePr>
            <a:graphicFrameLocks/>
          </p:cNvGraphicFramePr>
          <p:nvPr/>
        </p:nvGraphicFramePr>
        <p:xfrm>
          <a:off x="4663759" y="2573661"/>
          <a:ext cx="2764122" cy="2020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kstvak 6">
            <a:extLst>
              <a:ext uri="{FF2B5EF4-FFF2-40B4-BE49-F238E27FC236}">
                <a16:creationId xmlns:a16="http://schemas.microsoft.com/office/drawing/2014/main" id="{A46F7D29-EFBD-4D84-A756-9746C7D91DA0}"/>
              </a:ext>
            </a:extLst>
          </p:cNvPr>
          <p:cNvSpPr txBox="1"/>
          <p:nvPr/>
        </p:nvSpPr>
        <p:spPr>
          <a:xfrm>
            <a:off x="1627449" y="5370022"/>
            <a:ext cx="4805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b="1" dirty="0"/>
              <a:t>Schaalscore van 1 weinig tot 5 veel</a:t>
            </a:r>
          </a:p>
        </p:txBody>
      </p:sp>
    </p:spTree>
    <p:extLst>
      <p:ext uri="{BB962C8B-B14F-4D97-AF65-F5344CB8AC3E}">
        <p14:creationId xmlns:p14="http://schemas.microsoft.com/office/powerpoint/2010/main" val="27556842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6C5B1-BFBC-4213-8559-6ECD99EE7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284" y="365125"/>
            <a:ext cx="9377516" cy="1325563"/>
          </a:xfrm>
        </p:spPr>
        <p:txBody>
          <a:bodyPr>
            <a:normAutofit/>
          </a:bodyPr>
          <a:lstStyle/>
          <a:p>
            <a:r>
              <a:rPr lang="nl-NL" sz="2800" dirty="0">
                <a:latin typeface="Roboto Medium" panose="02000000000000000000" pitchFamily="2" charset="0"/>
                <a:ea typeface="Roboto Medium" panose="02000000000000000000" pitchFamily="2" charset="0"/>
                <a:cs typeface="Calibri" panose="020F0502020204030204" pitchFamily="34" charset="0"/>
              </a:rPr>
              <a:t>VIJF MOGELIJKE SCENARIO’S VAN WRR/KNAW</a:t>
            </a:r>
          </a:p>
        </p:txBody>
      </p:sp>
      <p:pic>
        <p:nvPicPr>
          <p:cNvPr id="1026" name="Picture 2" descr="Wees voorbereid op verschillende coronascenario's - Platform Overheid">
            <a:extLst>
              <a:ext uri="{FF2B5EF4-FFF2-40B4-BE49-F238E27FC236}">
                <a16:creationId xmlns:a16="http://schemas.microsoft.com/office/drawing/2014/main" id="{0E2A4FA9-3B06-4FA6-BDEA-3B10F4569B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286" y="1468878"/>
            <a:ext cx="8706255" cy="458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38984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795A6F3A-EC8A-4968-9D46-1FD3034122EA}"/>
              </a:ext>
            </a:extLst>
          </p:cNvPr>
          <p:cNvSpPr/>
          <p:nvPr/>
        </p:nvSpPr>
        <p:spPr>
          <a:xfrm>
            <a:off x="846885" y="3314126"/>
            <a:ext cx="249301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Overheid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6358C581-B73C-4307-8B91-70C421759FA4}"/>
              </a:ext>
            </a:extLst>
          </p:cNvPr>
          <p:cNvSpPr/>
          <p:nvPr/>
        </p:nvSpPr>
        <p:spPr>
          <a:xfrm>
            <a:off x="4248150" y="581025"/>
            <a:ext cx="24765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Zelforganisaties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30DB84E7-9E01-40AF-8D90-7352E24C9901}"/>
              </a:ext>
            </a:extLst>
          </p:cNvPr>
          <p:cNvSpPr/>
          <p:nvPr/>
        </p:nvSpPr>
        <p:spPr>
          <a:xfrm>
            <a:off x="4248150" y="1819275"/>
            <a:ext cx="24765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Religieuze organisaties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381DC655-0D34-48C8-B48A-00B602675351}"/>
              </a:ext>
            </a:extLst>
          </p:cNvPr>
          <p:cNvSpPr/>
          <p:nvPr/>
        </p:nvSpPr>
        <p:spPr>
          <a:xfrm>
            <a:off x="4248150" y="3314126"/>
            <a:ext cx="24765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Professionele organisaties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DB780BFC-CD20-49AE-BAAF-0891A4F59B20}"/>
              </a:ext>
            </a:extLst>
          </p:cNvPr>
          <p:cNvSpPr/>
          <p:nvPr/>
        </p:nvSpPr>
        <p:spPr>
          <a:xfrm>
            <a:off x="4248149" y="4599427"/>
            <a:ext cx="247649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Vrijwilligersorganisaties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EBF68CA5-C921-4D74-9819-7B12F75334B5}"/>
              </a:ext>
            </a:extLst>
          </p:cNvPr>
          <p:cNvSpPr/>
          <p:nvPr/>
        </p:nvSpPr>
        <p:spPr>
          <a:xfrm>
            <a:off x="4248149" y="5943600"/>
            <a:ext cx="2476499" cy="781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Burgerinitiatieven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F56DDC7D-77FA-45AE-8373-16742B2718A5}"/>
              </a:ext>
            </a:extLst>
          </p:cNvPr>
          <p:cNvSpPr/>
          <p:nvPr/>
        </p:nvSpPr>
        <p:spPr>
          <a:xfrm>
            <a:off x="7400924" y="2600325"/>
            <a:ext cx="16859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(semi)</a:t>
            </a:r>
          </a:p>
          <a:p>
            <a:pPr algn="ctr"/>
            <a:r>
              <a:rPr lang="nl-NL" dirty="0"/>
              <a:t>publiek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7D563DB8-6DB0-48C6-A01C-249DF38C14BB}"/>
              </a:ext>
            </a:extLst>
          </p:cNvPr>
          <p:cNvSpPr/>
          <p:nvPr/>
        </p:nvSpPr>
        <p:spPr>
          <a:xfrm>
            <a:off x="7400924" y="3999926"/>
            <a:ext cx="16859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privaat</a:t>
            </a:r>
          </a:p>
        </p:txBody>
      </p:sp>
      <p:sp>
        <p:nvSpPr>
          <p:cNvPr id="22" name="Zeshoek 21">
            <a:extLst>
              <a:ext uri="{FF2B5EF4-FFF2-40B4-BE49-F238E27FC236}">
                <a16:creationId xmlns:a16="http://schemas.microsoft.com/office/drawing/2014/main" id="{1AC69B4C-5EC4-4A56-871C-6DE97379A84D}"/>
              </a:ext>
            </a:extLst>
          </p:cNvPr>
          <p:cNvSpPr/>
          <p:nvPr/>
        </p:nvSpPr>
        <p:spPr>
          <a:xfrm>
            <a:off x="10035806" y="1819275"/>
            <a:ext cx="14798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Burgers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32480097-9779-431D-A29D-9F347E797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806" y="3301854"/>
            <a:ext cx="1499746" cy="926672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83843439-78B1-4090-A312-3672DC8DA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60" y="4587155"/>
            <a:ext cx="1499746" cy="926672"/>
          </a:xfrm>
          <a:prstGeom prst="rect">
            <a:avLst/>
          </a:prstGeom>
        </p:spPr>
      </p:pic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8DD237F2-9750-4B6A-96F4-77EEAEC6F1D3}"/>
              </a:ext>
            </a:extLst>
          </p:cNvPr>
          <p:cNvCxnSpPr/>
          <p:nvPr/>
        </p:nvCxnSpPr>
        <p:spPr>
          <a:xfrm>
            <a:off x="3467100" y="3765190"/>
            <a:ext cx="638175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0BC0B893-89C0-4B07-BD67-1074D7BB6E33}"/>
              </a:ext>
            </a:extLst>
          </p:cNvPr>
          <p:cNvCxnSpPr>
            <a:cxnSpLocks/>
          </p:cNvCxnSpPr>
          <p:nvPr/>
        </p:nvCxnSpPr>
        <p:spPr>
          <a:xfrm>
            <a:off x="3339895" y="4358640"/>
            <a:ext cx="765380" cy="62992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A7FD1BF1-3505-401F-B12C-6137367AA69D}"/>
              </a:ext>
            </a:extLst>
          </p:cNvPr>
          <p:cNvCxnSpPr/>
          <p:nvPr/>
        </p:nvCxnSpPr>
        <p:spPr>
          <a:xfrm>
            <a:off x="3098800" y="4439920"/>
            <a:ext cx="1006475" cy="179832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8E0F3502-4E45-490B-8475-D363811E7858}"/>
              </a:ext>
            </a:extLst>
          </p:cNvPr>
          <p:cNvCxnSpPr/>
          <p:nvPr/>
        </p:nvCxnSpPr>
        <p:spPr>
          <a:xfrm flipV="1">
            <a:off x="2987040" y="1087120"/>
            <a:ext cx="1016000" cy="206248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38865195-BE9B-4635-A4A3-8D9EE0863A39}"/>
              </a:ext>
            </a:extLst>
          </p:cNvPr>
          <p:cNvCxnSpPr>
            <a:cxnSpLocks/>
          </p:cNvCxnSpPr>
          <p:nvPr/>
        </p:nvCxnSpPr>
        <p:spPr>
          <a:xfrm flipV="1">
            <a:off x="3467100" y="2357120"/>
            <a:ext cx="638175" cy="87376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F10EED93-636C-49B1-A8E5-AFB1885B48CA}"/>
              </a:ext>
            </a:extLst>
          </p:cNvPr>
          <p:cNvCxnSpPr/>
          <p:nvPr/>
        </p:nvCxnSpPr>
        <p:spPr>
          <a:xfrm>
            <a:off x="6847840" y="1087120"/>
            <a:ext cx="2987040" cy="11074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BA71501F-752A-4950-A872-BD003020A9A9}"/>
              </a:ext>
            </a:extLst>
          </p:cNvPr>
          <p:cNvCxnSpPr/>
          <p:nvPr/>
        </p:nvCxnSpPr>
        <p:spPr>
          <a:xfrm>
            <a:off x="6918960" y="2194560"/>
            <a:ext cx="2915920" cy="16256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FF550E9E-963A-4035-8954-978FF9301BD9}"/>
              </a:ext>
            </a:extLst>
          </p:cNvPr>
          <p:cNvCxnSpPr/>
          <p:nvPr/>
        </p:nvCxnSpPr>
        <p:spPr>
          <a:xfrm>
            <a:off x="6918960" y="5110480"/>
            <a:ext cx="291592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met pijl 47">
            <a:extLst>
              <a:ext uri="{FF2B5EF4-FFF2-40B4-BE49-F238E27FC236}">
                <a16:creationId xmlns:a16="http://schemas.microsoft.com/office/drawing/2014/main" id="{C7DF3BBE-D9CB-40B6-AF50-8B6CE4C20862}"/>
              </a:ext>
            </a:extLst>
          </p:cNvPr>
          <p:cNvCxnSpPr/>
          <p:nvPr/>
        </p:nvCxnSpPr>
        <p:spPr>
          <a:xfrm flipV="1">
            <a:off x="6918960" y="5344160"/>
            <a:ext cx="2915920" cy="103632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A15F10D5-DD1E-4DED-BE07-40BD064A697A}"/>
              </a:ext>
            </a:extLst>
          </p:cNvPr>
          <p:cNvCxnSpPr/>
          <p:nvPr/>
        </p:nvCxnSpPr>
        <p:spPr>
          <a:xfrm flipV="1">
            <a:off x="6724648" y="3149600"/>
            <a:ext cx="580392" cy="1522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0CB11802-A41E-45D6-A1D1-38C1D24AA04B}"/>
              </a:ext>
            </a:extLst>
          </p:cNvPr>
          <p:cNvCxnSpPr>
            <a:cxnSpLocks/>
          </p:cNvCxnSpPr>
          <p:nvPr/>
        </p:nvCxnSpPr>
        <p:spPr>
          <a:xfrm>
            <a:off x="6768896" y="4216010"/>
            <a:ext cx="536144" cy="1832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met pijl 54">
            <a:extLst>
              <a:ext uri="{FF2B5EF4-FFF2-40B4-BE49-F238E27FC236}">
                <a16:creationId xmlns:a16="http://schemas.microsoft.com/office/drawing/2014/main" id="{1D5427FF-8C9C-410D-BF12-E3A3B2BA8810}"/>
              </a:ext>
            </a:extLst>
          </p:cNvPr>
          <p:cNvCxnSpPr/>
          <p:nvPr/>
        </p:nvCxnSpPr>
        <p:spPr>
          <a:xfrm>
            <a:off x="9174480" y="3149600"/>
            <a:ext cx="817080" cy="36512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met pijl 56">
            <a:extLst>
              <a:ext uri="{FF2B5EF4-FFF2-40B4-BE49-F238E27FC236}">
                <a16:creationId xmlns:a16="http://schemas.microsoft.com/office/drawing/2014/main" id="{68F7E36D-8E18-4495-983A-8985891DA240}"/>
              </a:ext>
            </a:extLst>
          </p:cNvPr>
          <p:cNvCxnSpPr/>
          <p:nvPr/>
        </p:nvCxnSpPr>
        <p:spPr>
          <a:xfrm flipV="1">
            <a:off x="9174480" y="4074160"/>
            <a:ext cx="817080" cy="3829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el 1">
            <a:extLst>
              <a:ext uri="{FF2B5EF4-FFF2-40B4-BE49-F238E27FC236}">
                <a16:creationId xmlns:a16="http://schemas.microsoft.com/office/drawing/2014/main" id="{A64C9AF0-E902-404C-9D83-7A03FACF8B26}"/>
              </a:ext>
            </a:extLst>
          </p:cNvPr>
          <p:cNvSpPr txBox="1">
            <a:spLocks/>
          </p:cNvSpPr>
          <p:nvPr/>
        </p:nvSpPr>
        <p:spPr>
          <a:xfrm>
            <a:off x="68826" y="46715"/>
            <a:ext cx="11887200" cy="89816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nl-NL" sz="2000" dirty="0"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‘STRUCTURELE GATEN’ TUSSEN BURGER &amp; OVERHEID: INVESTEREN IN PUBLIEK KAPITAAL</a:t>
            </a:r>
            <a:b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253D3CA8-761B-4311-9751-68BF6541A679}"/>
                  </a:ext>
                </a:extLst>
              </p14:cNvPr>
              <p14:cNvContentPartPr/>
              <p14:nvPr/>
            </p14:nvContentPartPr>
            <p14:xfrm>
              <a:off x="3413520" y="441652"/>
              <a:ext cx="6231960" cy="650268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253D3CA8-761B-4311-9751-68BF6541A6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4520" y="433012"/>
                <a:ext cx="6249600" cy="652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322313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2F693-9205-4789-9E78-0134CC48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668" y="544749"/>
            <a:ext cx="7865857" cy="749031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800" dirty="0">
                <a:latin typeface="Roboto Medium" panose="02000000000000000000" pitchFamily="2" charset="0"/>
                <a:ea typeface="Roboto Medium" panose="02000000000000000000" pitchFamily="2" charset="0"/>
                <a:cs typeface="Calibri"/>
              </a:rPr>
              <a:t>DE BETEKENIS VAN </a:t>
            </a:r>
            <a:r>
              <a:rPr lang="nl-NL" sz="28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"/>
              </a:rPr>
              <a:t>‘PUBLIEK KAPITAAL’</a:t>
            </a:r>
            <a:br>
              <a:rPr lang="nl-NL" sz="28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"/>
              </a:rPr>
            </a:br>
            <a:r>
              <a:rPr lang="nl-NL" sz="28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"/>
              </a:rPr>
              <a:t> IN CRISISTIJDEN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5C5859-9D77-4B24-8CC0-ED89622A7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1667" y="1468877"/>
            <a:ext cx="8044776" cy="450652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800" kern="1200" dirty="0">
                <a:latin typeface="Calibri" panose="020F0502020204030204" pitchFamily="34" charset="0"/>
                <a:ea typeface="Times New Roman" panose="02020603050405020304" pitchFamily="18" charset="0"/>
              </a:rPr>
              <a:t>Vier stellingen: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800" kern="1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kern="1200" dirty="0">
                <a:latin typeface="Calibri" panose="020F0502020204030204" pitchFamily="34" charset="0"/>
                <a:ea typeface="Times New Roman" panose="02020603050405020304" pitchFamily="18" charset="0"/>
              </a:rPr>
              <a:t>Er zijn ‘structurele gaten’ gevallen in de relatie tussen overheden en burgers omdat intermediaire publieke organisaties onvoldoende zijn benut en toegerust.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</a:rPr>
              <a:t>Publiek kapitaal is niet gebonden aan een individu of groep. Het is een sociale infrastructuur waarvan alle burgers gebruik kunnen maken en waardoor de overheid burgers kan bereiken.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</a:rPr>
              <a:t>Investeringen in publiek kapitaal maken bewoners en wijken meer weerbaar en geven hen meer veerkracht in crisistijden.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Publiek kapitaal stelt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lokale overheden en burgers in staat te </a:t>
            </a:r>
            <a:r>
              <a:rPr lang="nl-N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improviseren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 een balans te vinden tussen het </a:t>
            </a:r>
            <a:r>
              <a:rPr lang="nl-N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onhaalbare verlangen van maximale vrijheid en maximale veiligheid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(Hans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Boutellier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1800" kern="1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nl-NL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800" kern="1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9733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276</Words>
  <Application>Microsoft Office PowerPoint</Application>
  <PresentationFormat>Breedbeeld</PresentationFormat>
  <Paragraphs>56</Paragraphs>
  <Slides>10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Roboto</vt:lpstr>
      <vt:lpstr>Roboto Medium</vt:lpstr>
      <vt:lpstr>Kantoorthema</vt:lpstr>
      <vt:lpstr>PowerPoint-presentatie</vt:lpstr>
      <vt:lpstr>MAATSCHAPPELIJKE IMPACT COVID-19 </vt:lpstr>
      <vt:lpstr>INSPIRATIEBRONNEN</vt:lpstr>
      <vt:lpstr>PowerPoint-presentatie</vt:lpstr>
      <vt:lpstr>AFNEMEND INSTITUTIONEEL VERTROUWEN</vt:lpstr>
      <vt:lpstr>PowerPoint-presentatie</vt:lpstr>
      <vt:lpstr>VIJF MOGELIJKE SCENARIO’S VAN WRR/KNAW</vt:lpstr>
      <vt:lpstr>PowerPoint-presentatie</vt:lpstr>
      <vt:lpstr>DE BETEKENIS VAN ‘PUBLIEK KAPITAAL’  IN CRISISTIJDEN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Marianne van Bochove</dc:creator>
  <cp:lastModifiedBy>Lyke van der Maas</cp:lastModifiedBy>
  <cp:revision>13</cp:revision>
  <dcterms:modified xsi:type="dcterms:W3CDTF">2022-05-12T12:21:04Z</dcterms:modified>
</cp:coreProperties>
</file>